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</p:sldIdLst>
  <p:sldSz cx="7559675" cy="1069181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富山県" initials="TYM" lastIdx="1" clrIdx="0">
    <p:extLst>
      <p:ext uri="{19B8F6BF-5375-455C-9EA6-DF929625EA0E}">
        <p15:presenceInfo xmlns:p15="http://schemas.microsoft.com/office/powerpoint/2012/main" userId="富山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3CCFF"/>
    <a:srgbClr val="66FFFF"/>
    <a:srgbClr val="FF6600"/>
    <a:srgbClr val="0066FF"/>
    <a:srgbClr val="C9FFE1"/>
    <a:srgbClr val="9BFFC8"/>
    <a:srgbClr val="00B050"/>
    <a:srgbClr val="FFF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0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6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7D2-7647-427C-BAE6-E3652B0F7047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07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7D2-7647-427C-BAE6-E3652B0F7047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76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7D2-7647-427C-BAE6-E3652B0F7047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33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7D2-7647-427C-BAE6-E3652B0F7047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22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7D2-7647-427C-BAE6-E3652B0F7047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89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7D2-7647-427C-BAE6-E3652B0F7047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78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7D2-7647-427C-BAE6-E3652B0F7047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62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7D2-7647-427C-BAE6-E3652B0F7047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20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7D2-7647-427C-BAE6-E3652B0F7047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54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7D2-7647-427C-BAE6-E3652B0F7047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90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7D2-7647-427C-BAE6-E3652B0F7047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71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467D2-7647-427C-BAE6-E3652B0F7047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17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37725" y="8897966"/>
            <a:ext cx="6844072" cy="86629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lIns="91440" tIns="45720" rIns="91440" bIns="45720" anchor="ctr" anchorCtr="0">
            <a:noAutofit/>
          </a:bodyPr>
          <a:lstStyle/>
          <a:p>
            <a:pPr algn="ctr"/>
            <a:r>
              <a:rPr lang="ja-JP" altLang="en-US" sz="2000" b="1" cap="none" spc="-150" dirty="0">
                <a:ln w="6350" cmpd="sng">
                  <a:solidFill>
                    <a:srgbClr val="FF6600"/>
                  </a:solidFill>
                  <a:prstDash val="solid"/>
                </a:ln>
                <a:solidFill>
                  <a:srgbClr val="FFC000"/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～ つなごう、バトン </a:t>
            </a:r>
            <a:r>
              <a:rPr lang="ja-JP" altLang="en-US" sz="2000" b="1" spc="-150" dirty="0">
                <a:ln w="6350" cmpd="sng">
                  <a:solidFill>
                    <a:srgbClr val="FF6600"/>
                  </a:solidFill>
                  <a:prstDash val="solid"/>
                </a:ln>
                <a:solidFill>
                  <a:srgbClr val="FFC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～</a:t>
            </a:r>
            <a:endParaRPr lang="en-US" altLang="ja-JP" sz="2000" b="1" cap="none" spc="-150" dirty="0">
              <a:ln w="6350" cmpd="sng">
                <a:solidFill>
                  <a:srgbClr val="FF6600"/>
                </a:solidFill>
                <a:prstDash val="solid"/>
              </a:ln>
              <a:solidFill>
                <a:srgbClr val="FFC000"/>
              </a:solidFill>
              <a:effectLst/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lang="en-US" altLang="ja-JP" sz="2000" b="1" spc="-150" dirty="0">
                <a:ln w="6350" cmpd="sng">
                  <a:solidFill>
                    <a:srgbClr val="FF6600"/>
                  </a:solidFill>
                  <a:prstDash val="solid"/>
                </a:ln>
                <a:solidFill>
                  <a:srgbClr val="FFC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『</a:t>
            </a:r>
            <a:r>
              <a:rPr lang="ja-JP" altLang="en-US" sz="2000" b="1" spc="-150" dirty="0">
                <a:ln w="6350" cmpd="sng">
                  <a:solidFill>
                    <a:srgbClr val="FF6600"/>
                  </a:solidFill>
                  <a:prstDash val="solid"/>
                </a:ln>
                <a:solidFill>
                  <a:srgbClr val="FFC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とやまリレーフードドライブ・キャンペーン</a:t>
            </a:r>
            <a:r>
              <a:rPr lang="en-US" altLang="ja-JP" sz="2000" b="1" spc="-150" dirty="0">
                <a:ln w="6350" cmpd="sng">
                  <a:solidFill>
                    <a:srgbClr val="FF6600"/>
                  </a:solidFill>
                  <a:prstDash val="solid"/>
                </a:ln>
                <a:solidFill>
                  <a:srgbClr val="FFC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』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9A1BABE-3EAA-4AC3-9066-94D1C26DC0F3}"/>
              </a:ext>
            </a:extLst>
          </p:cNvPr>
          <p:cNvSpPr/>
          <p:nvPr/>
        </p:nvSpPr>
        <p:spPr>
          <a:xfrm>
            <a:off x="500958" y="5394182"/>
            <a:ext cx="6695851" cy="3352401"/>
          </a:xfrm>
          <a:prstGeom prst="roundRect">
            <a:avLst>
              <a:gd name="adj" fmla="val 6202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115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ECC29B0A-C1AA-4E4B-8ACB-E5A60BC753CA}"/>
              </a:ext>
            </a:extLst>
          </p:cNvPr>
          <p:cNvSpPr txBox="1"/>
          <p:nvPr/>
        </p:nvSpPr>
        <p:spPr>
          <a:xfrm>
            <a:off x="213782" y="507974"/>
            <a:ext cx="5128809" cy="41239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8694" tIns="49347" rIns="98694" bIns="493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2400" b="1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余っている食品はありませんか？</a:t>
            </a:r>
            <a:endParaRPr lang="ja-JP" altLang="en-US" sz="1100" b="1" kern="10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10">
            <a:extLst>
              <a:ext uri="{FF2B5EF4-FFF2-40B4-BE49-F238E27FC236}">
                <a16:creationId xmlns:a16="http://schemas.microsoft.com/office/drawing/2014/main" id="{897C64D8-F609-4663-AFDE-9929FBD986F6}"/>
              </a:ext>
            </a:extLst>
          </p:cNvPr>
          <p:cNvSpPr txBox="1"/>
          <p:nvPr/>
        </p:nvSpPr>
        <p:spPr>
          <a:xfrm>
            <a:off x="808973" y="2117717"/>
            <a:ext cx="5941728" cy="92482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txBody>
          <a:bodyPr rot="0" spcFirstLastPara="0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91900">
              <a:lnSpc>
                <a:spcPts val="2000"/>
              </a:lnSpc>
            </a:pPr>
            <a:r>
              <a:rPr lang="ja-JP" altLang="en-US" sz="1400" kern="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家庭で余っている食品を集め、食品を必要としている方に提供する「フードドライブ」。食品ロスの削減にもつながります。</a:t>
            </a:r>
            <a:endParaRPr lang="en-US" altLang="ja-JP" sz="1400" kern="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UDReiminPr6-Light"/>
            </a:endParaRPr>
          </a:p>
          <a:p>
            <a:pPr indent="191900">
              <a:lnSpc>
                <a:spcPts val="2000"/>
              </a:lnSpc>
            </a:pPr>
            <a:r>
              <a:rPr lang="ja-JP" altLang="en-US" sz="1400" kern="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寄付いただける食品がありましたら、ぜひお持ちください。</a:t>
            </a:r>
            <a:endParaRPr lang="ja-JP" altLang="en-US" sz="1400" kern="10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9">
            <a:extLst>
              <a:ext uri="{FF2B5EF4-FFF2-40B4-BE49-F238E27FC236}">
                <a16:creationId xmlns:a16="http://schemas.microsoft.com/office/drawing/2014/main" id="{2C99B4E4-6004-44ED-AA74-4D7464E07FAB}"/>
              </a:ext>
            </a:extLst>
          </p:cNvPr>
          <p:cNvSpPr txBox="1"/>
          <p:nvPr/>
        </p:nvSpPr>
        <p:spPr>
          <a:xfrm>
            <a:off x="582715" y="3013513"/>
            <a:ext cx="6167986" cy="660992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kern="100" spc="-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令和４年</a:t>
            </a:r>
            <a:r>
              <a:rPr lang="ja-JP" altLang="en-US" sz="2800" kern="100" spc="-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７</a:t>
            </a:r>
            <a:r>
              <a:rPr lang="ja-JP" altLang="en-US" kern="100" spc="-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2800" kern="100" spc="-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25</a:t>
            </a:r>
            <a:r>
              <a:rPr lang="ja-JP" altLang="en-US" kern="100" spc="-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日</a:t>
            </a:r>
            <a:r>
              <a:rPr lang="en-US" altLang="ja-JP" sz="1600" kern="100" spc="-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600" kern="100" spc="-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600" kern="100" spc="-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sz="1600" kern="100" spc="-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 ～ </a:t>
            </a:r>
            <a:r>
              <a:rPr lang="ja-JP" altLang="en-US" sz="2800" kern="100" spc="-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８月</a:t>
            </a:r>
            <a:r>
              <a:rPr lang="en-US" altLang="ja-JP" sz="2800" kern="100" spc="-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30</a:t>
            </a:r>
            <a:r>
              <a:rPr lang="ja-JP" altLang="en-US" kern="100" spc="-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日</a:t>
            </a:r>
            <a:r>
              <a:rPr lang="en-US" altLang="ja-JP" sz="1600" kern="100" spc="-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600" kern="100" spc="-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火</a:t>
            </a:r>
            <a:r>
              <a:rPr lang="en-US" altLang="ja-JP" sz="1600" kern="100" spc="-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kern="100" spc="-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 </a:t>
            </a:r>
            <a:endParaRPr lang="ja-JP" altLang="en-US" sz="2200" kern="10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12">
            <a:extLst>
              <a:ext uri="{FF2B5EF4-FFF2-40B4-BE49-F238E27FC236}">
                <a16:creationId xmlns:a16="http://schemas.microsoft.com/office/drawing/2014/main" id="{5E78642E-354A-460E-9FB0-A9E0CB91A9A2}"/>
              </a:ext>
            </a:extLst>
          </p:cNvPr>
          <p:cNvSpPr txBox="1"/>
          <p:nvPr/>
        </p:nvSpPr>
        <p:spPr>
          <a:xfrm>
            <a:off x="933098" y="7750653"/>
            <a:ext cx="3063626" cy="7922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8694" tIns="49347" rIns="98694" bIns="493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b="1" kern="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（例）</a:t>
            </a:r>
            <a:endParaRPr lang="en-US" altLang="ja-JP" sz="1400" b="1" kern="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UDReiminPr6-Light"/>
            </a:endParaRPr>
          </a:p>
          <a:p>
            <a:pPr marL="180000"/>
            <a:r>
              <a:rPr lang="ja-JP" altLang="en-US" sz="1400" b="1" kern="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乾麺、乾物、缶詰、レトルト食品、お菓子、調味料　など</a:t>
            </a:r>
            <a:endParaRPr lang="ja-JP" altLang="en-US" sz="1400" b="1" kern="10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2">
            <a:extLst>
              <a:ext uri="{FF2B5EF4-FFF2-40B4-BE49-F238E27FC236}">
                <a16:creationId xmlns:a16="http://schemas.microsoft.com/office/drawing/2014/main" id="{9AF41BB1-6862-4B0A-B670-1C015CEAFD1D}"/>
              </a:ext>
            </a:extLst>
          </p:cNvPr>
          <p:cNvSpPr txBox="1"/>
          <p:nvPr/>
        </p:nvSpPr>
        <p:spPr>
          <a:xfrm>
            <a:off x="518442" y="5509778"/>
            <a:ext cx="6538354" cy="21939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8694" tIns="49347" rIns="98694" bIns="493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200"/>
              </a:lnSpc>
            </a:pPr>
            <a:r>
              <a:rPr lang="ja-JP" altLang="en-US" sz="1727" b="1" kern="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　　買いすぎてしまった食品、もらったけど余っている食品</a:t>
            </a:r>
            <a:endParaRPr lang="en-US" altLang="ja-JP" sz="1727" b="1" kern="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UDReiminPr6-Light"/>
            </a:endParaRPr>
          </a:p>
          <a:p>
            <a:pPr>
              <a:lnSpc>
                <a:spcPts val="2200"/>
              </a:lnSpc>
            </a:pPr>
            <a:r>
              <a:rPr lang="ja-JP" altLang="en-US" sz="1400" b="1" kern="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　　</a:t>
            </a:r>
            <a:r>
              <a:rPr lang="ja-JP" altLang="en-US" sz="1400" kern="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などをご持参ください。</a:t>
            </a:r>
            <a:endParaRPr lang="en-US" altLang="ja-JP" sz="1400" kern="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UDReiminPr6-Light"/>
            </a:endParaRPr>
          </a:p>
          <a:p>
            <a:pPr>
              <a:lnSpc>
                <a:spcPts val="1100"/>
              </a:lnSpc>
            </a:pPr>
            <a:endParaRPr lang="en-US" altLang="ja-JP" sz="1600" b="1" kern="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UDReiminPr6-Light"/>
            </a:endParaRPr>
          </a:p>
          <a:p>
            <a:pPr>
              <a:lnSpc>
                <a:spcPts val="2200"/>
              </a:lnSpc>
            </a:pPr>
            <a:r>
              <a:rPr lang="ja-JP" altLang="en-US" sz="1600" b="1" kern="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　ただし、以下の条件をいずれも満たす食品とさせていただきます。</a:t>
            </a:r>
            <a:endParaRPr lang="ja-JP" altLang="en-US" sz="1600" b="1" kern="10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  <a:p>
            <a:pPr marL="361950" lvl="1">
              <a:lnSpc>
                <a:spcPts val="2200"/>
              </a:lnSpc>
            </a:pPr>
            <a:r>
              <a:rPr lang="ja-JP" altLang="en-US" sz="1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・賞味期限が</a:t>
            </a:r>
            <a:r>
              <a:rPr lang="en-US" altLang="ja-JP" sz="1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10</a:t>
            </a:r>
            <a:r>
              <a:rPr lang="ja-JP" altLang="en-US" sz="1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月以降のもの　　　  　   ・常温保存できるもの</a:t>
            </a:r>
            <a:endParaRPr lang="ja-JP" altLang="en-US" sz="14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  <a:p>
            <a:pPr marL="361950" lvl="1">
              <a:lnSpc>
                <a:spcPts val="2200"/>
              </a:lnSpc>
            </a:pPr>
            <a:r>
              <a:rPr lang="ja-JP" altLang="en-US" sz="1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・未開封で、包装が破損していないもの　 ・日本語で表記されているもの</a:t>
            </a:r>
            <a:endParaRPr lang="ja-JP" altLang="en-US" sz="14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ja-JP" altLang="en-US" sz="1100" kern="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　　　 </a:t>
            </a:r>
            <a:r>
              <a:rPr lang="ja-JP" altLang="en-US" sz="1050" kern="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（条件に合わない食品は、お持ち帰りいただくことがあります。）</a:t>
            </a:r>
            <a:endParaRPr lang="en-US" altLang="ja-JP" sz="1050" kern="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UDReiminPr6-Light"/>
            </a:endParaRPr>
          </a:p>
          <a:p>
            <a:pPr>
              <a:lnSpc>
                <a:spcPts val="1600"/>
              </a:lnSpc>
            </a:pPr>
            <a:r>
              <a:rPr lang="ja-JP" altLang="en-US" sz="105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 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（米は、販売者、産地などが表示された未開封のもの。古米（前年度産）までを対象とします。）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370722" y="3209142"/>
            <a:ext cx="900000" cy="360000"/>
          </a:xfrm>
          <a:prstGeom prst="roundRect">
            <a:avLst>
              <a:gd name="adj" fmla="val 3588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 時</a:t>
            </a:r>
          </a:p>
        </p:txBody>
      </p:sp>
      <p:sp>
        <p:nvSpPr>
          <p:cNvPr id="65" name="角丸四角形 64"/>
          <p:cNvSpPr/>
          <p:nvPr/>
        </p:nvSpPr>
        <p:spPr>
          <a:xfrm>
            <a:off x="370722" y="4158036"/>
            <a:ext cx="900000" cy="668484"/>
          </a:xfrm>
          <a:prstGeom prst="roundRect">
            <a:avLst>
              <a:gd name="adj" fmla="val 3076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受 付</a:t>
            </a:r>
            <a:endParaRPr kumimoji="1" lang="en-US" altLang="ja-JP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/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場 所</a:t>
            </a:r>
          </a:p>
        </p:txBody>
      </p:sp>
      <p:sp>
        <p:nvSpPr>
          <p:cNvPr id="72" name="テキスト ボックス 9">
            <a:extLst>
              <a:ext uri="{FF2B5EF4-FFF2-40B4-BE49-F238E27FC236}">
                <a16:creationId xmlns:a16="http://schemas.microsoft.com/office/drawing/2014/main" id="{2C99B4E4-6004-44ED-AA74-4D7464E07FAB}"/>
              </a:ext>
            </a:extLst>
          </p:cNvPr>
          <p:cNvSpPr txBox="1"/>
          <p:nvPr/>
        </p:nvSpPr>
        <p:spPr>
          <a:xfrm>
            <a:off x="1441667" y="3928611"/>
            <a:ext cx="6613121" cy="1149855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sz="28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富山県消費者協会</a:t>
            </a:r>
            <a:endParaRPr lang="en-US" altLang="ja-JP" sz="2000" kern="10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20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（富山市湊入船町</a:t>
            </a:r>
            <a:r>
              <a:rPr lang="en-US" altLang="ja-JP" sz="20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6-7 </a:t>
            </a:r>
            <a:r>
              <a:rPr lang="ja-JP" altLang="en-US" sz="20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富山県民共生センター内）</a:t>
            </a:r>
            <a:endParaRPr lang="en-US" altLang="ja-JP" sz="2800" kern="10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3" name="角丸四角形 72"/>
          <p:cNvSpPr/>
          <p:nvPr/>
        </p:nvSpPr>
        <p:spPr>
          <a:xfrm>
            <a:off x="335858" y="5064278"/>
            <a:ext cx="1865492" cy="396000"/>
          </a:xfrm>
          <a:prstGeom prst="roundRect">
            <a:avLst>
              <a:gd name="adj" fmla="val 3075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集める食品</a:t>
            </a:r>
          </a:p>
        </p:txBody>
      </p:sp>
      <p:sp>
        <p:nvSpPr>
          <p:cNvPr id="37" name="テキスト ボックス 2">
            <a:extLst>
              <a:ext uri="{FF2B5EF4-FFF2-40B4-BE49-F238E27FC236}">
                <a16:creationId xmlns:a16="http://schemas.microsoft.com/office/drawing/2014/main" id="{463B6771-E13B-48CD-8F2F-ED6CED88853E}"/>
              </a:ext>
            </a:extLst>
          </p:cNvPr>
          <p:cNvSpPr txBox="1"/>
          <p:nvPr/>
        </p:nvSpPr>
        <p:spPr>
          <a:xfrm>
            <a:off x="5426238" y="1579146"/>
            <a:ext cx="2196000" cy="3767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8694" tIns="49347" rIns="98694" bIns="493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2200" b="1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を実施します！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44" b="4650"/>
          <a:stretch/>
        </p:blipFill>
        <p:spPr>
          <a:xfrm>
            <a:off x="4205599" y="7546956"/>
            <a:ext cx="2869897" cy="1199627"/>
          </a:xfrm>
          <a:prstGeom prst="rect">
            <a:avLst/>
          </a:prstGeom>
        </p:spPr>
      </p:pic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93FFEEA2-C89E-4F54-8DCD-E43EF80A12BB}"/>
              </a:ext>
            </a:extLst>
          </p:cNvPr>
          <p:cNvGrpSpPr/>
          <p:nvPr/>
        </p:nvGrpSpPr>
        <p:grpSpPr>
          <a:xfrm>
            <a:off x="-103356" y="-63500"/>
            <a:ext cx="7750165" cy="449500"/>
            <a:chOff x="-103356" y="0"/>
            <a:chExt cx="7750165" cy="449500"/>
          </a:xfrm>
        </p:grpSpPr>
        <p:grpSp>
          <p:nvGrpSpPr>
            <p:cNvPr id="100" name="グループ化 99">
              <a:extLst>
                <a:ext uri="{FF2B5EF4-FFF2-40B4-BE49-F238E27FC236}">
                  <a16:creationId xmlns:a16="http://schemas.microsoft.com/office/drawing/2014/main" id="{6738634C-89D2-4EB3-9FF9-45498BCA042C}"/>
                </a:ext>
              </a:extLst>
            </p:cNvPr>
            <p:cNvGrpSpPr/>
            <p:nvPr/>
          </p:nvGrpSpPr>
          <p:grpSpPr>
            <a:xfrm>
              <a:off x="-103356" y="35786"/>
              <a:ext cx="7750165" cy="413714"/>
              <a:chOff x="-103356" y="35786"/>
              <a:chExt cx="7750165" cy="413714"/>
            </a:xfrm>
          </p:grpSpPr>
          <p:sp>
            <p:nvSpPr>
              <p:cNvPr id="3" name="楕円 2">
                <a:extLst>
                  <a:ext uri="{FF2B5EF4-FFF2-40B4-BE49-F238E27FC236}">
                    <a16:creationId xmlns:a16="http://schemas.microsoft.com/office/drawing/2014/main" id="{9DCC01BA-1D82-4879-9694-9F6DCF645D64}"/>
                  </a:ext>
                </a:extLst>
              </p:cNvPr>
              <p:cNvSpPr/>
              <p:nvPr/>
            </p:nvSpPr>
            <p:spPr>
              <a:xfrm>
                <a:off x="261652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11" name="楕円 10">
                <a:extLst>
                  <a:ext uri="{FF2B5EF4-FFF2-40B4-BE49-F238E27FC236}">
                    <a16:creationId xmlns:a16="http://schemas.microsoft.com/office/drawing/2014/main" id="{047D60A2-65A3-409C-93FD-37C60347DFC7}"/>
                  </a:ext>
                </a:extLst>
              </p:cNvPr>
              <p:cNvSpPr/>
              <p:nvPr/>
            </p:nvSpPr>
            <p:spPr>
              <a:xfrm>
                <a:off x="-103356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13" name="楕円 12">
                <a:extLst>
                  <a:ext uri="{FF2B5EF4-FFF2-40B4-BE49-F238E27FC236}">
                    <a16:creationId xmlns:a16="http://schemas.microsoft.com/office/drawing/2014/main" id="{57110485-40E9-40DA-9A7E-F5975CE8DFA1}"/>
                  </a:ext>
                </a:extLst>
              </p:cNvPr>
              <p:cNvSpPr/>
              <p:nvPr/>
            </p:nvSpPr>
            <p:spPr>
              <a:xfrm>
                <a:off x="626660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3C3E161D-5058-4300-9722-EC08BA27DB12}"/>
                  </a:ext>
                </a:extLst>
              </p:cNvPr>
              <p:cNvSpPr/>
              <p:nvPr/>
            </p:nvSpPr>
            <p:spPr>
              <a:xfrm>
                <a:off x="991668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7B546DE8-395E-4E5D-91FC-BCE43B26E2B4}"/>
                  </a:ext>
                </a:extLst>
              </p:cNvPr>
              <p:cNvSpPr/>
              <p:nvPr/>
            </p:nvSpPr>
            <p:spPr>
              <a:xfrm>
                <a:off x="1356676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17" name="楕円 16">
                <a:extLst>
                  <a:ext uri="{FF2B5EF4-FFF2-40B4-BE49-F238E27FC236}">
                    <a16:creationId xmlns:a16="http://schemas.microsoft.com/office/drawing/2014/main" id="{C9B332EF-AE84-4AC5-B203-121088CCC6F4}"/>
                  </a:ext>
                </a:extLst>
              </p:cNvPr>
              <p:cNvSpPr/>
              <p:nvPr/>
            </p:nvSpPr>
            <p:spPr>
              <a:xfrm>
                <a:off x="1721684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id="{307C6560-A6F1-4196-A478-34352810B921}"/>
                  </a:ext>
                </a:extLst>
              </p:cNvPr>
              <p:cNvSpPr/>
              <p:nvPr/>
            </p:nvSpPr>
            <p:spPr>
              <a:xfrm>
                <a:off x="2086692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762C4353-16AA-455D-8E83-161DE33A7A93}"/>
                  </a:ext>
                </a:extLst>
              </p:cNvPr>
              <p:cNvSpPr/>
              <p:nvPr/>
            </p:nvSpPr>
            <p:spPr>
              <a:xfrm>
                <a:off x="2451700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39C0ABF6-FB0B-40E9-8633-9E9699EC88A7}"/>
                  </a:ext>
                </a:extLst>
              </p:cNvPr>
              <p:cNvSpPr/>
              <p:nvPr/>
            </p:nvSpPr>
            <p:spPr>
              <a:xfrm>
                <a:off x="2816708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27" name="楕円 26">
                <a:extLst>
                  <a:ext uri="{FF2B5EF4-FFF2-40B4-BE49-F238E27FC236}">
                    <a16:creationId xmlns:a16="http://schemas.microsoft.com/office/drawing/2014/main" id="{245825AB-14CF-4B1E-B3DA-F77F088B243D}"/>
                  </a:ext>
                </a:extLst>
              </p:cNvPr>
              <p:cNvSpPr/>
              <p:nvPr/>
            </p:nvSpPr>
            <p:spPr>
              <a:xfrm>
                <a:off x="3181716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28" name="楕円 27">
                <a:extLst>
                  <a:ext uri="{FF2B5EF4-FFF2-40B4-BE49-F238E27FC236}">
                    <a16:creationId xmlns:a16="http://schemas.microsoft.com/office/drawing/2014/main" id="{7EEFBE0D-AD56-4B44-9ED5-3855CC84D99D}"/>
                  </a:ext>
                </a:extLst>
              </p:cNvPr>
              <p:cNvSpPr/>
              <p:nvPr/>
            </p:nvSpPr>
            <p:spPr>
              <a:xfrm>
                <a:off x="3546724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30" name="楕円 29">
                <a:extLst>
                  <a:ext uri="{FF2B5EF4-FFF2-40B4-BE49-F238E27FC236}">
                    <a16:creationId xmlns:a16="http://schemas.microsoft.com/office/drawing/2014/main" id="{DA2565DB-1A2D-439B-A97E-49C2A975DDBD}"/>
                  </a:ext>
                </a:extLst>
              </p:cNvPr>
              <p:cNvSpPr/>
              <p:nvPr/>
            </p:nvSpPr>
            <p:spPr>
              <a:xfrm>
                <a:off x="3911732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31" name="楕円 30">
                <a:extLst>
                  <a:ext uri="{FF2B5EF4-FFF2-40B4-BE49-F238E27FC236}">
                    <a16:creationId xmlns:a16="http://schemas.microsoft.com/office/drawing/2014/main" id="{62C0A5A2-F712-43C6-9103-0A7BAE033EA0}"/>
                  </a:ext>
                </a:extLst>
              </p:cNvPr>
              <p:cNvSpPr/>
              <p:nvPr/>
            </p:nvSpPr>
            <p:spPr>
              <a:xfrm>
                <a:off x="4276740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32" name="楕円 31">
                <a:extLst>
                  <a:ext uri="{FF2B5EF4-FFF2-40B4-BE49-F238E27FC236}">
                    <a16:creationId xmlns:a16="http://schemas.microsoft.com/office/drawing/2014/main" id="{75BC9E5D-9E40-455F-81C5-E54D1125A782}"/>
                  </a:ext>
                </a:extLst>
              </p:cNvPr>
              <p:cNvSpPr/>
              <p:nvPr/>
            </p:nvSpPr>
            <p:spPr>
              <a:xfrm>
                <a:off x="4641748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33" name="楕円 32">
                <a:extLst>
                  <a:ext uri="{FF2B5EF4-FFF2-40B4-BE49-F238E27FC236}">
                    <a16:creationId xmlns:a16="http://schemas.microsoft.com/office/drawing/2014/main" id="{C92EDD2F-A1A9-4745-8F88-C90FD74243F1}"/>
                  </a:ext>
                </a:extLst>
              </p:cNvPr>
              <p:cNvSpPr/>
              <p:nvPr/>
            </p:nvSpPr>
            <p:spPr>
              <a:xfrm>
                <a:off x="5006756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36" name="楕円 35">
                <a:extLst>
                  <a:ext uri="{FF2B5EF4-FFF2-40B4-BE49-F238E27FC236}">
                    <a16:creationId xmlns:a16="http://schemas.microsoft.com/office/drawing/2014/main" id="{A5CD8CE6-5DB7-4CA3-AE52-DD7B2E696B1F}"/>
                  </a:ext>
                </a:extLst>
              </p:cNvPr>
              <p:cNvSpPr/>
              <p:nvPr/>
            </p:nvSpPr>
            <p:spPr>
              <a:xfrm>
                <a:off x="5371764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39" name="楕円 38">
                <a:extLst>
                  <a:ext uri="{FF2B5EF4-FFF2-40B4-BE49-F238E27FC236}">
                    <a16:creationId xmlns:a16="http://schemas.microsoft.com/office/drawing/2014/main" id="{C793DE77-D133-48FB-9B53-EB27F6843795}"/>
                  </a:ext>
                </a:extLst>
              </p:cNvPr>
              <p:cNvSpPr/>
              <p:nvPr/>
            </p:nvSpPr>
            <p:spPr>
              <a:xfrm>
                <a:off x="5736772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93" name="楕円 92">
                <a:extLst>
                  <a:ext uri="{FF2B5EF4-FFF2-40B4-BE49-F238E27FC236}">
                    <a16:creationId xmlns:a16="http://schemas.microsoft.com/office/drawing/2014/main" id="{439F79AA-E660-4E0B-9A4C-91BAB162337B}"/>
                  </a:ext>
                </a:extLst>
              </p:cNvPr>
              <p:cNvSpPr/>
              <p:nvPr/>
            </p:nvSpPr>
            <p:spPr>
              <a:xfrm>
                <a:off x="6101780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95" name="楕円 94">
                <a:extLst>
                  <a:ext uri="{FF2B5EF4-FFF2-40B4-BE49-F238E27FC236}">
                    <a16:creationId xmlns:a16="http://schemas.microsoft.com/office/drawing/2014/main" id="{8452A873-1FBD-4A1F-9234-5988DB54C568}"/>
                  </a:ext>
                </a:extLst>
              </p:cNvPr>
              <p:cNvSpPr/>
              <p:nvPr/>
            </p:nvSpPr>
            <p:spPr>
              <a:xfrm>
                <a:off x="6466788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97" name="楕円 96">
                <a:extLst>
                  <a:ext uri="{FF2B5EF4-FFF2-40B4-BE49-F238E27FC236}">
                    <a16:creationId xmlns:a16="http://schemas.microsoft.com/office/drawing/2014/main" id="{1ACEC410-CDFF-4CFE-85B9-FCCEF78C9C79}"/>
                  </a:ext>
                </a:extLst>
              </p:cNvPr>
              <p:cNvSpPr/>
              <p:nvPr/>
            </p:nvSpPr>
            <p:spPr>
              <a:xfrm>
                <a:off x="6831796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99" name="楕円 98">
                <a:extLst>
                  <a:ext uri="{FF2B5EF4-FFF2-40B4-BE49-F238E27FC236}">
                    <a16:creationId xmlns:a16="http://schemas.microsoft.com/office/drawing/2014/main" id="{77A1745F-D256-4922-9791-8CE794A03783}"/>
                  </a:ext>
                </a:extLst>
              </p:cNvPr>
              <p:cNvSpPr/>
              <p:nvPr/>
            </p:nvSpPr>
            <p:spPr>
              <a:xfrm>
                <a:off x="7196809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</p:grp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4682C644-4D2B-4D5B-A711-E5671242C57A}"/>
                </a:ext>
              </a:extLst>
            </p:cNvPr>
            <p:cNvSpPr/>
            <p:nvPr/>
          </p:nvSpPr>
          <p:spPr>
            <a:xfrm>
              <a:off x="0" y="0"/>
              <a:ext cx="7559675" cy="28725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400000000000000" pitchFamily="50" charset="-128"/>
                <a:ea typeface="HG丸ｺﾞｼｯｸM-PRO" panose="020F0400000000000000" pitchFamily="50" charset="-128"/>
              </a:endParaRPr>
            </a:p>
          </p:txBody>
        </p:sp>
      </p:grpSp>
      <p:pic>
        <p:nvPicPr>
          <p:cNvPr id="106" name="図 105">
            <a:extLst>
              <a:ext uri="{FF2B5EF4-FFF2-40B4-BE49-F238E27FC236}">
                <a16:creationId xmlns:a16="http://schemas.microsoft.com/office/drawing/2014/main" id="{40FEED79-C92D-4FFC-BD3C-89C3D0F85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31" b="89540" l="2097" r="93710">
                        <a14:foregroundMark x1="6290" y1="21757" x2="6290" y2="21757"/>
                        <a14:foregroundMark x1="2258" y1="28870" x2="2258" y2="28870"/>
                        <a14:foregroundMark x1="56935" y1="43096" x2="56935" y2="43096"/>
                        <a14:foregroundMark x1="93710" y1="15063" x2="93710" y2="15063"/>
                        <a14:foregroundMark x1="37661" y1="7950" x2="37661" y2="7950"/>
                        <a14:foregroundMark x1="49355" y1="7531" x2="49355" y2="7531"/>
                        <a14:foregroundMark x1="82823" y1="73222" x2="89194" y2="68619"/>
                        <a14:foregroundMark x1="89194" y1="68619" x2="89677" y2="66109"/>
                        <a14:foregroundMark x1="88629" y1="72803" x2="82742" y2="71548"/>
                        <a14:foregroundMark x1="83065" y1="77824" x2="83065" y2="77824"/>
                        <a14:foregroundMark x1="83710" y1="83264" x2="83710" y2="83264"/>
                        <a14:foregroundMark x1="84919" y1="84937" x2="84919" y2="84937"/>
                        <a14:foregroundMark x1="86532" y1="82427" x2="86532" y2="82427"/>
                        <a14:foregroundMark x1="87016" y1="80753" x2="87016" y2="80753"/>
                        <a14:backgroundMark x1="52984" y1="28452" x2="52984" y2="28452"/>
                        <a14:backgroundMark x1="40806" y1="20502" x2="40806" y2="20502"/>
                        <a14:backgroundMark x1="40887" y1="26360" x2="40887" y2="26360"/>
                        <a14:backgroundMark x1="45968" y1="18828" x2="45968" y2="18828"/>
                        <a14:backgroundMark x1="45968" y1="19665" x2="45968" y2="19665"/>
                        <a14:backgroundMark x1="45968" y1="29707" x2="45968" y2="29707"/>
                        <a14:backgroundMark x1="34032" y1="29707" x2="34032" y2="29707"/>
                        <a14:backgroundMark x1="34032" y1="20084" x2="34032" y2="20084"/>
                        <a14:backgroundMark x1="28952" y1="47280" x2="28952" y2="47280"/>
                        <a14:backgroundMark x1="16048" y1="37657" x2="16048" y2="37657"/>
                        <a14:backgroundMark x1="15323" y1="51046" x2="15323" y2="51046"/>
                        <a14:backgroundMark x1="76371" y1="96234" x2="82661" y2="93305"/>
                        <a14:backgroundMark x1="82661" y1="93305" x2="94597" y2="94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0" y="985527"/>
            <a:ext cx="5768651" cy="1111861"/>
          </a:xfrm>
          <a:prstGeom prst="rect">
            <a:avLst/>
          </a:prstGeom>
        </p:spPr>
      </p:pic>
      <p:sp>
        <p:nvSpPr>
          <p:cNvPr id="134" name="テキスト ボックス 9">
            <a:extLst>
              <a:ext uri="{FF2B5EF4-FFF2-40B4-BE49-F238E27FC236}">
                <a16:creationId xmlns:a16="http://schemas.microsoft.com/office/drawing/2014/main" id="{2C99B4E4-6004-44ED-AA74-4D7464E07FAB}"/>
              </a:ext>
            </a:extLst>
          </p:cNvPr>
          <p:cNvSpPr txBox="1"/>
          <p:nvPr/>
        </p:nvSpPr>
        <p:spPr>
          <a:xfrm>
            <a:off x="1128148" y="3481760"/>
            <a:ext cx="2673526" cy="660992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８</a:t>
            </a:r>
            <a:r>
              <a:rPr lang="en-US" sz="24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:3</a:t>
            </a:r>
            <a:r>
              <a:rPr lang="en-US" altLang="ja-JP" sz="24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0</a:t>
            </a:r>
            <a:r>
              <a:rPr lang="ja-JP" altLang="en-US" sz="24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24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17</a:t>
            </a:r>
            <a:r>
              <a:rPr lang="en-US" sz="24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:15</a:t>
            </a:r>
            <a:endParaRPr lang="ja-JP" altLang="en-US" sz="2400" kern="10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9F3335E7-8F32-444A-824C-1982C970E921}"/>
              </a:ext>
            </a:extLst>
          </p:cNvPr>
          <p:cNvGrpSpPr/>
          <p:nvPr/>
        </p:nvGrpSpPr>
        <p:grpSpPr>
          <a:xfrm>
            <a:off x="1536278" y="10037819"/>
            <a:ext cx="4565502" cy="466336"/>
            <a:chOff x="788949" y="9930000"/>
            <a:chExt cx="4565502" cy="630363"/>
          </a:xfrm>
        </p:grpSpPr>
        <p:sp>
          <p:nvSpPr>
            <p:cNvPr id="85" name="テキスト ボックス 11">
              <a:extLst>
                <a:ext uri="{FF2B5EF4-FFF2-40B4-BE49-F238E27FC236}">
                  <a16:creationId xmlns:a16="http://schemas.microsoft.com/office/drawing/2014/main" id="{5ACBE41D-3FFB-42B4-A5B6-1F0532A78776}"/>
                </a:ext>
              </a:extLst>
            </p:cNvPr>
            <p:cNvSpPr txBox="1"/>
            <p:nvPr/>
          </p:nvSpPr>
          <p:spPr>
            <a:xfrm>
              <a:off x="1605553" y="9930008"/>
              <a:ext cx="3748898" cy="63035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rot="0" spcFirstLastPara="0" vert="horz" wrap="square" lIns="98694" tIns="49347" rIns="98694" bIns="493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altLang="en-US" sz="1400" kern="1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  <a:cs typeface="Times New Roman" panose="02020603050405020304" pitchFamily="18" charset="0"/>
                </a:rPr>
                <a:t> 富山県消費者協会　℡</a:t>
              </a:r>
              <a:r>
                <a:rPr lang="en-US" sz="1400" kern="1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  <a:cs typeface="Times New Roman" panose="02020603050405020304" pitchFamily="18" charset="0"/>
                </a:rPr>
                <a:t> 076-432-5690</a:t>
              </a:r>
            </a:p>
          </p:txBody>
        </p:sp>
        <p:sp>
          <p:nvSpPr>
            <p:cNvPr id="86" name="テキスト ボックス 11">
              <a:extLst>
                <a:ext uri="{FF2B5EF4-FFF2-40B4-BE49-F238E27FC236}">
                  <a16:creationId xmlns:a16="http://schemas.microsoft.com/office/drawing/2014/main" id="{5ACBE41D-3FFB-42B4-A5B6-1F0532A78776}"/>
                </a:ext>
              </a:extLst>
            </p:cNvPr>
            <p:cNvSpPr txBox="1"/>
            <p:nvPr/>
          </p:nvSpPr>
          <p:spPr>
            <a:xfrm>
              <a:off x="788949" y="9930000"/>
              <a:ext cx="816604" cy="6303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txBody>
            <a:bodyPr rot="0" spcFirstLastPara="0" vert="horz" wrap="square" lIns="98694" tIns="49347" rIns="98694" bIns="493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400" kern="100" spc="-1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  <a:cs typeface="Times New Roman" panose="02020603050405020304" pitchFamily="18" charset="0"/>
                </a:rPr>
                <a:t>問合せ</a:t>
              </a:r>
            </a:p>
          </p:txBody>
        </p:sp>
      </p:grpSp>
      <p:pic>
        <p:nvPicPr>
          <p:cNvPr id="45" name="図 44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64" y="9453672"/>
            <a:ext cx="512763" cy="2733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080056" y="9759678"/>
            <a:ext cx="3537654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県内各地で展開中！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b="1" spc="-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私たちも参加しています！</a:t>
            </a:r>
            <a:endParaRPr kumimoji="1" lang="ja-JP" altLang="en-US" sz="1200" b="1" spc="-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29" y="8971825"/>
            <a:ext cx="935380" cy="42134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4" y="8960923"/>
            <a:ext cx="796338" cy="763158"/>
          </a:xfrm>
          <a:prstGeom prst="rect">
            <a:avLst/>
          </a:prstGeom>
        </p:spPr>
      </p:pic>
      <p:sp>
        <p:nvSpPr>
          <p:cNvPr id="48" name="テキスト ボックス 9">
            <a:extLst>
              <a:ext uri="{FF2B5EF4-FFF2-40B4-BE49-F238E27FC236}">
                <a16:creationId xmlns:a16="http://schemas.microsoft.com/office/drawing/2014/main" id="{2C99B4E4-6004-44ED-AA74-4D7464E07FAB}"/>
              </a:ext>
            </a:extLst>
          </p:cNvPr>
          <p:cNvSpPr txBox="1"/>
          <p:nvPr/>
        </p:nvSpPr>
        <p:spPr>
          <a:xfrm>
            <a:off x="3761756" y="3572417"/>
            <a:ext cx="4400032" cy="502542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000" u="sng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2000" u="sng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土曜・日曜・祝日を除く</a:t>
            </a:r>
          </a:p>
        </p:txBody>
      </p:sp>
    </p:spTree>
    <p:extLst>
      <p:ext uri="{BB962C8B-B14F-4D97-AF65-F5344CB8AC3E}">
        <p14:creationId xmlns:p14="http://schemas.microsoft.com/office/powerpoint/2010/main" val="2997938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249</Words>
  <Application>Microsoft Office PowerPoint</Application>
  <PresentationFormat>ユーザー設定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HG丸ｺﾞｼｯｸM-PRO</vt:lpstr>
      <vt:lpstr>HG創英角ﾎﾟｯﾌﾟ体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松本　卓大</dc:creator>
  <cp:lastModifiedBy>Owner</cp:lastModifiedBy>
  <cp:revision>33</cp:revision>
  <cp:lastPrinted>2022-07-25T23:37:08Z</cp:lastPrinted>
  <dcterms:modified xsi:type="dcterms:W3CDTF">2022-07-25T23:37:22Z</dcterms:modified>
</cp:coreProperties>
</file>